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2" r:id="rId2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887117"/>
            <a:ext cx="103632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99020"/>
            <a:ext cx="8534401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47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14274" y="6272473"/>
            <a:ext cx="10963451" cy="0"/>
          </a:xfrm>
          <a:prstGeom prst="line">
            <a:avLst/>
          </a:prstGeom>
          <a:ln>
            <a:solidFill>
              <a:schemeClr val="bg1">
                <a:lumMod val="85000"/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3256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14274" y="6272473"/>
            <a:ext cx="10963451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698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1"/>
          </a:xfrm>
        </p:spPr>
        <p:txBody>
          <a:bodyPr anchor="b"/>
          <a:lstStyle>
            <a:lvl1pPr algn="ctr">
              <a:defRPr sz="27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 algn="ctr">
              <a:defRPr sz="4300"/>
            </a:lvl1pPr>
            <a:lvl2pPr algn="ctr">
              <a:defRPr sz="3700"/>
            </a:lvl2pPr>
            <a:lvl3pPr algn="ctr">
              <a:defRPr sz="3200"/>
            </a:lvl3pPr>
            <a:lvl4pPr algn="ctr">
              <a:defRPr sz="2700"/>
            </a:lvl4pPr>
            <a:lvl5pPr algn="ctr"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575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1"/>
            <a:ext cx="73152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9"/>
            <a:ext cx="73152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48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787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980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8672" y="2870634"/>
            <a:ext cx="5932223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627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73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96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484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5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4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77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14274" y="6272473"/>
            <a:ext cx="10963451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9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14274" y="6272473"/>
            <a:ext cx="10963451" cy="0"/>
          </a:xfrm>
          <a:prstGeom prst="line">
            <a:avLst/>
          </a:prstGeom>
          <a:ln>
            <a:solidFill>
              <a:schemeClr val="bg1">
                <a:lumMod val="85000"/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11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31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972801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38426"/>
            <a:ext cx="10972801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46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1218987" rtl="0" eaLnBrk="1" latinLnBrk="0" hangingPunct="1">
        <a:spcBef>
          <a:spcPct val="20000"/>
        </a:spcBef>
        <a:buFontTx/>
        <a:buNone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609494" indent="0" algn="ctr" defTabSz="1218987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218986" indent="0" algn="ctr" defTabSz="1218987" rtl="0" eaLnBrk="1" latinLnBrk="0" hangingPunct="1">
        <a:spcBef>
          <a:spcPct val="20000"/>
        </a:spcBef>
        <a:buFontTx/>
        <a:buNone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828480" indent="0" algn="ctr" defTabSz="1218987" rtl="0" eaLnBrk="1" latinLnBrk="0" hangingPunct="1">
        <a:spcBef>
          <a:spcPct val="20000"/>
        </a:spcBef>
        <a:buFontTx/>
        <a:buNone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437973" indent="0" algn="ctr" defTabSz="1218987" rtl="0" eaLnBrk="1" latinLnBrk="0" hangingPunct="1">
        <a:spcBef>
          <a:spcPct val="20000"/>
        </a:spcBef>
        <a:buFontTx/>
        <a:buNone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C4E95CA-1D83-4666-B31D-0E82DA0AD7F7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9548720" y="2553146"/>
            <a:ext cx="865570" cy="128263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7B05E22-1FEC-4160-8D58-BB0E777EFC39}"/>
              </a:ext>
            </a:extLst>
          </p:cNvPr>
          <p:cNvCxnSpPr>
            <a:cxnSpLocks/>
          </p:cNvCxnSpPr>
          <p:nvPr/>
        </p:nvCxnSpPr>
        <p:spPr>
          <a:xfrm flipV="1">
            <a:off x="8332481" y="2651377"/>
            <a:ext cx="925477" cy="136449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246888" y="64579"/>
            <a:ext cx="12591288" cy="825101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en-IN" b="1" dirty="0">
                <a:solidFill>
                  <a:schemeClr val="bg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Club Membership Application Process</a:t>
            </a:r>
          </a:p>
        </p:txBody>
      </p:sp>
      <p:cxnSp>
        <p:nvCxnSpPr>
          <p:cNvPr id="13" name="Straight Connector 12"/>
          <p:cNvCxnSpPr>
            <a:cxnSpLocks/>
            <a:endCxn id="23" idx="6"/>
          </p:cNvCxnSpPr>
          <p:nvPr/>
        </p:nvCxnSpPr>
        <p:spPr>
          <a:xfrm flipV="1">
            <a:off x="787673" y="4351345"/>
            <a:ext cx="2435115" cy="5319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  <a:endCxn id="23" idx="6"/>
          </p:cNvCxnSpPr>
          <p:nvPr/>
        </p:nvCxnSpPr>
        <p:spPr>
          <a:xfrm flipH="1">
            <a:off x="3222788" y="3054373"/>
            <a:ext cx="606770" cy="129697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 flipV="1">
            <a:off x="4293674" y="2652277"/>
            <a:ext cx="591556" cy="312859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5314197" y="2716158"/>
            <a:ext cx="822625" cy="613787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cxnSpLocks/>
            <a:stCxn id="46" idx="6"/>
          </p:cNvCxnSpPr>
          <p:nvPr/>
        </p:nvCxnSpPr>
        <p:spPr>
          <a:xfrm flipV="1">
            <a:off x="6664037" y="2985041"/>
            <a:ext cx="1205406" cy="58770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245526" y="4009264"/>
            <a:ext cx="867370" cy="86736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IN" sz="24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Oval 1"/>
          <p:cNvSpPr/>
          <p:nvPr/>
        </p:nvSpPr>
        <p:spPr>
          <a:xfrm>
            <a:off x="340118" y="4103856"/>
            <a:ext cx="678186" cy="67818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1218987"/>
            <a:r>
              <a:rPr lang="en-IN" sz="2400" dirty="0">
                <a:solidFill>
                  <a:srgbClr val="FFC000"/>
                </a:solidFill>
                <a:latin typeface="Calibri"/>
              </a:rPr>
              <a:t>1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4A5E75B-0B38-471E-B255-86FB2D77C4AC}"/>
              </a:ext>
            </a:extLst>
          </p:cNvPr>
          <p:cNvGrpSpPr/>
          <p:nvPr/>
        </p:nvGrpSpPr>
        <p:grpSpPr>
          <a:xfrm>
            <a:off x="2450433" y="3882311"/>
            <a:ext cx="867370" cy="931318"/>
            <a:chOff x="2791641" y="3888853"/>
            <a:chExt cx="867370" cy="931318"/>
          </a:xfrm>
        </p:grpSpPr>
        <p:sp>
          <p:nvSpPr>
            <p:cNvPr id="44" name="Oval 43"/>
            <p:cNvSpPr/>
            <p:nvPr/>
          </p:nvSpPr>
          <p:spPr>
            <a:xfrm>
              <a:off x="2791641" y="3888853"/>
              <a:ext cx="867370" cy="93131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IN" sz="24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2885810" y="4009264"/>
              <a:ext cx="678186" cy="69724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 defTabSz="1218987"/>
              <a:r>
                <a:rPr lang="en-IN" sz="2400" dirty="0">
                  <a:solidFill>
                    <a:srgbClr val="FFC000"/>
                  </a:solidFill>
                  <a:latin typeface="Calibri"/>
                </a:rPr>
                <a:t>2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AB33172-2471-4E65-8C79-6288D7FECCF1}"/>
              </a:ext>
            </a:extLst>
          </p:cNvPr>
          <p:cNvGrpSpPr/>
          <p:nvPr/>
        </p:nvGrpSpPr>
        <p:grpSpPr>
          <a:xfrm>
            <a:off x="3383094" y="2653655"/>
            <a:ext cx="867370" cy="867368"/>
            <a:chOff x="3626225" y="2557236"/>
            <a:chExt cx="867370" cy="867368"/>
          </a:xfrm>
        </p:grpSpPr>
        <p:sp>
          <p:nvSpPr>
            <p:cNvPr id="45" name="Oval 44"/>
            <p:cNvSpPr/>
            <p:nvPr/>
          </p:nvSpPr>
          <p:spPr>
            <a:xfrm>
              <a:off x="3626225" y="2557236"/>
              <a:ext cx="867370" cy="8673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IN" sz="24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3712616" y="2647938"/>
              <a:ext cx="678186" cy="67818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 defTabSz="1218987"/>
              <a:r>
                <a:rPr lang="en-IN" sz="2400" dirty="0">
                  <a:solidFill>
                    <a:srgbClr val="FFC000"/>
                  </a:solidFill>
                  <a:latin typeface="Calibri"/>
                </a:rPr>
                <a:t>3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8CC8AD4-C303-4676-8EE5-817CAD56EAAC}"/>
              </a:ext>
            </a:extLst>
          </p:cNvPr>
          <p:cNvGrpSpPr/>
          <p:nvPr/>
        </p:nvGrpSpPr>
        <p:grpSpPr>
          <a:xfrm>
            <a:off x="5796667" y="3139059"/>
            <a:ext cx="867370" cy="867368"/>
            <a:chOff x="5650937" y="2964487"/>
            <a:chExt cx="867370" cy="867368"/>
          </a:xfrm>
        </p:grpSpPr>
        <p:sp>
          <p:nvSpPr>
            <p:cNvPr id="46" name="Oval 45"/>
            <p:cNvSpPr/>
            <p:nvPr/>
          </p:nvSpPr>
          <p:spPr>
            <a:xfrm>
              <a:off x="5650937" y="2964487"/>
              <a:ext cx="867370" cy="8673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IN" sz="24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5753730" y="3048574"/>
              <a:ext cx="678186" cy="67818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 defTabSz="1218987"/>
              <a:r>
                <a:rPr lang="en-IN" sz="2400" dirty="0">
                  <a:solidFill>
                    <a:srgbClr val="FFC000"/>
                  </a:solidFill>
                  <a:latin typeface="Calibri"/>
                </a:rPr>
                <a:t>5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A89D36-81C6-4AD8-AF99-FDF83FDC4D5F}"/>
              </a:ext>
            </a:extLst>
          </p:cNvPr>
          <p:cNvGrpSpPr/>
          <p:nvPr/>
        </p:nvGrpSpPr>
        <p:grpSpPr>
          <a:xfrm>
            <a:off x="4771685" y="2097768"/>
            <a:ext cx="867370" cy="867368"/>
            <a:chOff x="4481470" y="1591883"/>
            <a:chExt cx="867370" cy="867368"/>
          </a:xfrm>
        </p:grpSpPr>
        <p:sp>
          <p:nvSpPr>
            <p:cNvPr id="47" name="Oval 46"/>
            <p:cNvSpPr/>
            <p:nvPr/>
          </p:nvSpPr>
          <p:spPr>
            <a:xfrm>
              <a:off x="4481470" y="1591883"/>
              <a:ext cx="867370" cy="8673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IN" sz="24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4579092" y="1660995"/>
              <a:ext cx="678186" cy="67818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 defTabSz="1218987"/>
              <a:r>
                <a:rPr lang="en-IN" sz="2400" dirty="0">
                  <a:solidFill>
                    <a:srgbClr val="FFC000"/>
                  </a:solidFill>
                  <a:latin typeface="Calibri"/>
                </a:rPr>
                <a:t>4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31CA5BE-3862-4504-8291-DC10C2032530}"/>
              </a:ext>
            </a:extLst>
          </p:cNvPr>
          <p:cNvGrpSpPr/>
          <p:nvPr/>
        </p:nvGrpSpPr>
        <p:grpSpPr>
          <a:xfrm>
            <a:off x="9051215" y="2354845"/>
            <a:ext cx="867370" cy="867368"/>
            <a:chOff x="8927369" y="2072288"/>
            <a:chExt cx="867370" cy="867368"/>
          </a:xfrm>
        </p:grpSpPr>
        <p:sp>
          <p:nvSpPr>
            <p:cNvPr id="48" name="Oval 47"/>
            <p:cNvSpPr/>
            <p:nvPr/>
          </p:nvSpPr>
          <p:spPr>
            <a:xfrm>
              <a:off x="8927369" y="2072288"/>
              <a:ext cx="867370" cy="8673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IN" sz="24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9017034" y="2159354"/>
              <a:ext cx="678186" cy="67818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 defTabSz="1218987"/>
              <a:r>
                <a:rPr lang="en-IN" sz="2400" dirty="0">
                  <a:solidFill>
                    <a:srgbClr val="FFC000"/>
                  </a:solidFill>
                  <a:latin typeface="Calibri"/>
                </a:rPr>
                <a:t>7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112895" y="2489244"/>
            <a:ext cx="2456165" cy="969513"/>
            <a:chOff x="1761530" y="2536176"/>
            <a:chExt cx="2120314" cy="969513"/>
          </a:xfrm>
        </p:grpSpPr>
        <p:sp>
          <p:nvSpPr>
            <p:cNvPr id="53" name="TextBox 52"/>
            <p:cNvSpPr txBox="1"/>
            <p:nvPr/>
          </p:nvSpPr>
          <p:spPr>
            <a:xfrm>
              <a:off x="1761530" y="2814089"/>
              <a:ext cx="2010686" cy="691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8987">
                <a:lnSpc>
                  <a:spcPct val="110000"/>
                </a:lnSpc>
              </a:pPr>
              <a:r>
                <a:rPr lang="en-GB" sz="12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This tells you about Rotary, how our Club works, and explains your obligations as a member. 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42936" y="2536176"/>
              <a:ext cx="20389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8987"/>
              <a:r>
                <a:rPr lang="en-GB" sz="1400" b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Read the Welcome pack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378957" y="4819622"/>
            <a:ext cx="3097175" cy="1122166"/>
            <a:chOff x="3512634" y="3978722"/>
            <a:chExt cx="2594421" cy="1122166"/>
          </a:xfrm>
        </p:grpSpPr>
        <p:sp>
          <p:nvSpPr>
            <p:cNvPr id="58" name="TextBox 57"/>
            <p:cNvSpPr txBox="1"/>
            <p:nvPr/>
          </p:nvSpPr>
          <p:spPr>
            <a:xfrm>
              <a:off x="3512634" y="4409288"/>
              <a:ext cx="2024134" cy="691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8987">
                <a:lnSpc>
                  <a:spcPct val="110000"/>
                </a:lnSpc>
              </a:pPr>
              <a:r>
                <a:rPr lang="en-GB" sz="12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Speak to Ian Kuah, the Secretary, Sergeant at Arms, or President, to express your interest in joining. 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620551" y="3978722"/>
              <a:ext cx="24865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8987"/>
              <a:r>
                <a:rPr lang="en-GB" sz="1400" b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Contact the Membership </a:t>
              </a:r>
            </a:p>
            <a:p>
              <a:pPr defTabSz="1218987"/>
              <a:r>
                <a:rPr lang="en-GB" sz="1400" b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Team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0" y="5033806"/>
            <a:ext cx="1819656" cy="69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987">
              <a:lnSpc>
                <a:spcPct val="110000"/>
              </a:lnSpc>
            </a:pPr>
            <a:r>
              <a:rPr lang="en-GB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Four visits, where we get to know you, and you find out about </a:t>
            </a:r>
            <a:r>
              <a:rPr lang="en-GB" sz="1200" dirty="0">
                <a:solidFill>
                  <a:prstClr val="black">
                    <a:lumMod val="65000"/>
                    <a:lumOff val="35000"/>
                  </a:prstClr>
                </a:solidFill>
                <a:ea typeface="Open Sans" pitchFamily="34" charset="0"/>
                <a:cs typeface="Open Sans" pitchFamily="34" charset="0"/>
              </a:rPr>
              <a:t>us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-31134" y="4813629"/>
            <a:ext cx="2288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987"/>
            <a:r>
              <a:rPr lang="en-US" sz="140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Come to meetings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795333" y="3925562"/>
            <a:ext cx="3427604" cy="1357763"/>
            <a:chOff x="5174124" y="4096537"/>
            <a:chExt cx="2974137" cy="1357763"/>
          </a:xfrm>
        </p:grpSpPr>
        <p:sp>
          <p:nvSpPr>
            <p:cNvPr id="62" name="TextBox 61"/>
            <p:cNvSpPr txBox="1"/>
            <p:nvPr/>
          </p:nvSpPr>
          <p:spPr>
            <a:xfrm>
              <a:off x="5619357" y="4356435"/>
              <a:ext cx="2528904" cy="1097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8987">
                <a:lnSpc>
                  <a:spcPct val="110000"/>
                </a:lnSpc>
              </a:pPr>
              <a:r>
                <a:rPr lang="en-US" sz="1200" b="0" i="0" dirty="0">
                  <a:solidFill>
                    <a:srgbClr val="222222"/>
                  </a:solidFill>
                  <a:effectLst/>
                </a:rPr>
                <a:t>Your C.V. is posted on the Members section of the Club Website. Members have seven days to raise any valid objections. You may be asked to give a short presentation about yourself at a meeting</a:t>
              </a:r>
              <a:endParaRPr lang="en-GB" sz="120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174124" y="4096537"/>
              <a:ext cx="28600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8987"/>
              <a:r>
                <a:rPr lang="en-GB" sz="1400" b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Club members see your CV.</a:t>
              </a: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9680548" y="1733869"/>
            <a:ext cx="2249422" cy="1504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987">
              <a:lnSpc>
                <a:spcPct val="110000"/>
              </a:lnSpc>
            </a:pPr>
            <a:r>
              <a:rPr lang="en-US" sz="1200" dirty="0">
                <a:solidFill>
                  <a:srgbClr val="222222"/>
                </a:solidFill>
              </a:rPr>
              <a:t>If your performance is deemed satisfactory you are given a Rotary pin, and in return promise to uphold Rotary values. You start paying dues and have access to the Members section of the Club Website.</a:t>
            </a:r>
            <a:endParaRPr lang="en-GB" sz="1200" dirty="0">
              <a:solidFill>
                <a:srgbClr val="22222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795219" y="1246794"/>
            <a:ext cx="3108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987"/>
            <a:r>
              <a:rPr lang="en-US" sz="1400" b="1" kern="0">
                <a:solidFill>
                  <a:prstClr val="black">
                    <a:lumMod val="65000"/>
                    <a:lumOff val="35000"/>
                  </a:prst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After 3 </a:t>
            </a:r>
            <a:r>
              <a:rPr lang="en-US" sz="140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months you are formally inducted as a member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261972" y="1511478"/>
            <a:ext cx="2281868" cy="69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987">
              <a:lnSpc>
                <a:spcPct val="110000"/>
              </a:lnSpc>
            </a:pPr>
            <a:r>
              <a:rPr lang="en-GB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Two separate short interviews, each conducted by a pair from the Membership Team.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809572" y="1236916"/>
            <a:ext cx="31866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987"/>
            <a:r>
              <a:rPr lang="en-US" sz="140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Interviews by Membership Team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E0F26B-D078-40ED-908E-33461431F8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71" b="8725"/>
          <a:stretch/>
        </p:blipFill>
        <p:spPr>
          <a:xfrm>
            <a:off x="5796667" y="5524797"/>
            <a:ext cx="3368778" cy="833981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2010ABDB-5C08-48DD-9304-A05525CD5B6D}"/>
              </a:ext>
            </a:extLst>
          </p:cNvPr>
          <p:cNvGrpSpPr/>
          <p:nvPr/>
        </p:nvGrpSpPr>
        <p:grpSpPr>
          <a:xfrm>
            <a:off x="10220380" y="3657873"/>
            <a:ext cx="867370" cy="867368"/>
            <a:chOff x="10072655" y="3380164"/>
            <a:chExt cx="867370" cy="867368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76BCFC9-2017-497A-8E46-F16FEA88162C}"/>
                </a:ext>
              </a:extLst>
            </p:cNvPr>
            <p:cNvSpPr/>
            <p:nvPr/>
          </p:nvSpPr>
          <p:spPr>
            <a:xfrm>
              <a:off x="10072655" y="3380164"/>
              <a:ext cx="867370" cy="8673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IN" sz="24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8D672BB8-AFBF-4778-9566-408353C120E0}"/>
                </a:ext>
              </a:extLst>
            </p:cNvPr>
            <p:cNvSpPr/>
            <p:nvPr/>
          </p:nvSpPr>
          <p:spPr>
            <a:xfrm>
              <a:off x="10167247" y="3458757"/>
              <a:ext cx="678186" cy="67818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 defTabSz="1218987"/>
              <a:r>
                <a:rPr lang="en-IN" sz="2400" dirty="0">
                  <a:solidFill>
                    <a:srgbClr val="FFC000"/>
                  </a:solidFill>
                  <a:latin typeface="Calibri"/>
                </a:rPr>
                <a:t>8</a:t>
              </a: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F31416D-C7C0-4B2A-8022-01184B42F5B0}"/>
              </a:ext>
            </a:extLst>
          </p:cNvPr>
          <p:cNvSpPr txBox="1"/>
          <p:nvPr/>
        </p:nvSpPr>
        <p:spPr>
          <a:xfrm>
            <a:off x="9611808" y="4502062"/>
            <a:ext cx="2318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987"/>
            <a:r>
              <a:rPr lang="en-US" sz="140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Enjoy being a Rotarian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81EEAB3-A0DA-41DC-9C19-0DAD2D1069AB}"/>
              </a:ext>
            </a:extLst>
          </p:cNvPr>
          <p:cNvSpPr txBox="1"/>
          <p:nvPr/>
        </p:nvSpPr>
        <p:spPr>
          <a:xfrm>
            <a:off x="9548721" y="4707715"/>
            <a:ext cx="2354828" cy="1097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987">
              <a:lnSpc>
                <a:spcPct val="110000"/>
              </a:lnSpc>
            </a:pPr>
            <a:r>
              <a:rPr lang="en-GB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the satisfaction of helping others; the friendship and fellowship of our Club. Learn more about Rotary through the Rotary International website.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05373512-5464-44C4-8E44-F7C652E2E828}"/>
              </a:ext>
            </a:extLst>
          </p:cNvPr>
          <p:cNvSpPr/>
          <p:nvPr/>
        </p:nvSpPr>
        <p:spPr>
          <a:xfrm>
            <a:off x="7450159" y="2498845"/>
            <a:ext cx="867370" cy="86736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IN" sz="24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FAC31324-03C2-454F-8B1C-FDCABEB2AEAA}"/>
              </a:ext>
            </a:extLst>
          </p:cNvPr>
          <p:cNvSpPr/>
          <p:nvPr/>
        </p:nvSpPr>
        <p:spPr>
          <a:xfrm>
            <a:off x="7544751" y="2579351"/>
            <a:ext cx="678186" cy="67818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1218987"/>
            <a:r>
              <a:rPr lang="en-IN" sz="2400" dirty="0">
                <a:solidFill>
                  <a:srgbClr val="FFC000"/>
                </a:solidFill>
                <a:latin typeface="Calibri"/>
              </a:rPr>
              <a:t>6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FA74B8F-8247-45C5-B8B4-F2D9E6ACAACA}"/>
              </a:ext>
            </a:extLst>
          </p:cNvPr>
          <p:cNvSpPr txBox="1"/>
          <p:nvPr/>
        </p:nvSpPr>
        <p:spPr>
          <a:xfrm>
            <a:off x="6290678" y="1869801"/>
            <a:ext cx="3151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987"/>
            <a:r>
              <a:rPr lang="en-US" sz="140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Probationary Membership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EAF2B5A-9D28-45CB-96D1-367900006532}"/>
              </a:ext>
            </a:extLst>
          </p:cNvPr>
          <p:cNvSpPr txBox="1"/>
          <p:nvPr/>
        </p:nvSpPr>
        <p:spPr>
          <a:xfrm>
            <a:off x="6430851" y="2078394"/>
            <a:ext cx="2313306" cy="488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987">
              <a:lnSpc>
                <a:spcPct val="110000"/>
              </a:lnSpc>
            </a:pPr>
            <a:r>
              <a:rPr lang="en-GB" sz="1200" dirty="0">
                <a:solidFill>
                  <a:srgbClr val="222222"/>
                </a:solidFill>
              </a:rPr>
              <a:t>You help on the team of your choice for three months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E0E240D-7B5B-4CC6-89BE-25BB077A641A}"/>
              </a:ext>
            </a:extLst>
          </p:cNvPr>
          <p:cNvSpPr/>
          <p:nvPr/>
        </p:nvSpPr>
        <p:spPr>
          <a:xfrm>
            <a:off x="308000" y="6377119"/>
            <a:ext cx="116219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000000"/>
                </a:solidFill>
              </a:rPr>
              <a:t>Rotary membership is open to any adult of good character and integrity, with a good reputation in their business or community, </a:t>
            </a:r>
          </a:p>
          <a:p>
            <a:pPr algn="ctr"/>
            <a:r>
              <a:rPr lang="en-GB" sz="1400" b="1" dirty="0">
                <a:solidFill>
                  <a:srgbClr val="000000"/>
                </a:solidFill>
              </a:rPr>
              <a:t>who is willing to actively serve  in the local and international community, regardless of age, gender, ethnicity or creed.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424014569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2A6F8"/>
      </a:accent1>
      <a:accent2>
        <a:srgbClr val="7DC5FB"/>
      </a:accent2>
      <a:accent3>
        <a:srgbClr val="A6A6A6"/>
      </a:accent3>
      <a:accent4>
        <a:srgbClr val="D9D9D9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1_Office Theme</vt:lpstr>
      <vt:lpstr>Club Membership Application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Rotary Membership Application Process</dc:title>
  <dc:creator>Joanna Chrzanowska</dc:creator>
  <cp:lastModifiedBy>Joanna Chrzanowska</cp:lastModifiedBy>
  <cp:revision>24</cp:revision>
  <cp:lastPrinted>2021-02-26T11:07:55Z</cp:lastPrinted>
  <dcterms:created xsi:type="dcterms:W3CDTF">2019-01-24T10:39:08Z</dcterms:created>
  <dcterms:modified xsi:type="dcterms:W3CDTF">2021-03-01T10:46:39Z</dcterms:modified>
</cp:coreProperties>
</file>